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La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Average"/>
      <p:regular r:id="rId30"/>
    </p:embeddedFont>
    <p:embeddedFont>
      <p:font typeface="Oswald"/>
      <p:regular r:id="rId31"/>
      <p:bold r:id="rId32"/>
    </p:embeddedFont>
    <p:embeddedFont>
      <p:font typeface="Roboto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Lato-regular.fntdata"/><Relationship Id="rId21" Type="http://schemas.openxmlformats.org/officeDocument/2006/relationships/slide" Target="slides/slide16.xml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swald-regular.fntdata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33" Type="http://schemas.openxmlformats.org/officeDocument/2006/relationships/font" Target="fonts/RobotoMono-regular.fntdata"/><Relationship Id="rId10" Type="http://schemas.openxmlformats.org/officeDocument/2006/relationships/slide" Target="slides/slide5.xml"/><Relationship Id="rId32" Type="http://schemas.openxmlformats.org/officeDocument/2006/relationships/font" Target="fonts/Oswald-bold.fntdata"/><Relationship Id="rId13" Type="http://schemas.openxmlformats.org/officeDocument/2006/relationships/slide" Target="slides/slide8.xml"/><Relationship Id="rId35" Type="http://schemas.openxmlformats.org/officeDocument/2006/relationships/font" Target="fonts/RobotoMono-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RobotoMon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81cfa5c25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81cfa5c25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82156b2c5_6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82156b2c5_6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82156b2c5_6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82156b2c5_6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81cfa5c25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81cfa5c25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82156b2c5_6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82156b2c5_6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82156b2c5_6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82156b2c5_6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82156b2c5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82156b2c5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8066b3f0f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8066b3f0f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81cfa5c2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81cfa5c2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82156b2c5_6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82156b2c5_6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581cfa5c2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581cfa5c2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81cfa5c25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81cfa5c25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81cfa5c25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81cfa5c25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81cfa5c2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81cfa5c2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81cfa5c25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81cfa5c25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aisle411.com/shops/" TargetMode="External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sciencemag.org/careers/2018/02/crowdsourcing-goes-academic-platforms-reviewing-advisers" TargetMode="External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0" Type="http://schemas.openxmlformats.org/officeDocument/2006/relationships/image" Target="../media/image14.png"/><Relationship Id="rId9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15.png"/><Relationship Id="rId7" Type="http://schemas.openxmlformats.org/officeDocument/2006/relationships/image" Target="../media/image13.png"/><Relationship Id="rId8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Smart</a:t>
            </a:r>
            <a:r>
              <a:rPr lang="en">
                <a:solidFill>
                  <a:schemeClr val="accent6"/>
                </a:solidFill>
              </a:rPr>
              <a:t>Shopper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Andres Uriegas, Anthony Tomsio, Tien Quang, Kevin Chen, Palak Sharma</a:t>
            </a:r>
            <a:endParaRPr sz="190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221" y="709524"/>
            <a:ext cx="935550" cy="935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Architectural Diagram (MVC)</a:t>
            </a:r>
            <a:endParaRPr/>
          </a:p>
        </p:txBody>
      </p:sp>
      <p:pic>
        <p:nvPicPr>
          <p:cNvPr id="117" name="Google Shape;117;p22"/>
          <p:cNvPicPr preferRelativeResize="0"/>
          <p:nvPr/>
        </p:nvPicPr>
        <p:blipFill rotWithShape="1">
          <a:blip r:embed="rId3">
            <a:alphaModFix/>
          </a:blip>
          <a:srcRect b="23607" l="12182" r="12333" t="2895"/>
          <a:stretch/>
        </p:blipFill>
        <p:spPr>
          <a:xfrm>
            <a:off x="1860025" y="1017725"/>
            <a:ext cx="5059394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</a:t>
            </a:r>
            <a:r>
              <a:rPr lang="en">
                <a:solidFill>
                  <a:schemeClr val="accent5"/>
                </a:solidFill>
              </a:rPr>
              <a:t>Smart</a:t>
            </a:r>
            <a:r>
              <a:rPr lang="en"/>
              <a:t>Shopper?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1450" y="4492850"/>
            <a:ext cx="2921100" cy="3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/>
              <a:t>Source: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https://www.aisle411.com/shops/</a:t>
            </a:r>
            <a:endParaRPr sz="1000"/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0200" y="1017726"/>
            <a:ext cx="7295950" cy="34751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13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</a:t>
            </a:r>
            <a:r>
              <a:rPr lang="en">
                <a:solidFill>
                  <a:schemeClr val="accent5"/>
                </a:solidFill>
              </a:rPr>
              <a:t>Smart</a:t>
            </a:r>
            <a:r>
              <a:rPr lang="en"/>
              <a:t>Shopper?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866200" y="4870250"/>
            <a:ext cx="5372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600"/>
              <a:t>Source: </a:t>
            </a:r>
            <a:r>
              <a:rPr lang="en" sz="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https://www.sciencemag.org/careers/2018/02/crowdsourcing-goes-academic-platforms-reviewing-advisers</a:t>
            </a:r>
            <a:endParaRPr sz="600"/>
          </a:p>
        </p:txBody>
      </p:sp>
      <p:pic>
        <p:nvPicPr>
          <p:cNvPr id="131" name="Google Shape;13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6650" y="1017725"/>
            <a:ext cx="6990951" cy="3930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32" name="Google Shape;132;p24"/>
          <p:cNvSpPr txBox="1"/>
          <p:nvPr/>
        </p:nvSpPr>
        <p:spPr>
          <a:xfrm rot="-1716628">
            <a:off x="5242478" y="3138980"/>
            <a:ext cx="1537427" cy="34920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Crowdsourcing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Design</a:t>
            </a:r>
            <a:endParaRPr/>
          </a:p>
        </p:txBody>
      </p:sp>
      <p:sp>
        <p:nvSpPr>
          <p:cNvPr id="138" name="Google Shape;138;p25"/>
          <p:cNvSpPr/>
          <p:nvPr/>
        </p:nvSpPr>
        <p:spPr>
          <a:xfrm>
            <a:off x="2031850" y="445044"/>
            <a:ext cx="3317100" cy="46674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/>
          <p:nvPr/>
        </p:nvSpPr>
        <p:spPr>
          <a:xfrm>
            <a:off x="2031850" y="445044"/>
            <a:ext cx="3317100" cy="435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Smartshopper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5"/>
          <p:cNvSpPr/>
          <p:nvPr/>
        </p:nvSpPr>
        <p:spPr>
          <a:xfrm>
            <a:off x="2039652" y="1773908"/>
            <a:ext cx="3301500" cy="1564500"/>
          </a:xfrm>
          <a:prstGeom prst="rect">
            <a:avLst/>
          </a:prstGeom>
          <a:solidFill>
            <a:srgbClr val="45818E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Advertisements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5"/>
          <p:cNvSpPr/>
          <p:nvPr/>
        </p:nvSpPr>
        <p:spPr>
          <a:xfrm>
            <a:off x="2039652" y="1165901"/>
            <a:ext cx="3301500" cy="32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🔍 Search...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7402" y="534451"/>
            <a:ext cx="279810" cy="25709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5"/>
          <p:cNvSpPr/>
          <p:nvPr/>
        </p:nvSpPr>
        <p:spPr>
          <a:xfrm>
            <a:off x="3278377" y="3071591"/>
            <a:ext cx="220200" cy="1785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5"/>
          <p:cNvSpPr/>
          <p:nvPr/>
        </p:nvSpPr>
        <p:spPr>
          <a:xfrm>
            <a:off x="3580335" y="3071591"/>
            <a:ext cx="220200" cy="1785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/>
          <p:nvPr/>
        </p:nvSpPr>
        <p:spPr>
          <a:xfrm>
            <a:off x="3882293" y="3071591"/>
            <a:ext cx="220200" cy="1785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/>
          <p:nvPr/>
        </p:nvSpPr>
        <p:spPr>
          <a:xfrm>
            <a:off x="2039652" y="3338319"/>
            <a:ext cx="3301500" cy="1774200"/>
          </a:xfrm>
          <a:prstGeom prst="rect">
            <a:avLst/>
          </a:prstGeom>
          <a:solidFill>
            <a:srgbClr val="0C343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Shop by Category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2716" y="501460"/>
            <a:ext cx="351602" cy="323057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5"/>
          <p:cNvSpPr/>
          <p:nvPr/>
        </p:nvSpPr>
        <p:spPr>
          <a:xfrm>
            <a:off x="5826907" y="445044"/>
            <a:ext cx="3317100" cy="46674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/>
          <p:nvPr/>
        </p:nvSpPr>
        <p:spPr>
          <a:xfrm>
            <a:off x="5826907" y="445044"/>
            <a:ext cx="3317100" cy="4359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Smartshopper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5"/>
          <p:cNvSpPr/>
          <p:nvPr/>
        </p:nvSpPr>
        <p:spPr>
          <a:xfrm>
            <a:off x="5811722" y="445025"/>
            <a:ext cx="533100" cy="4359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1850" y="501460"/>
            <a:ext cx="351602" cy="323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8361" y="534451"/>
            <a:ext cx="279810" cy="25709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/>
          <p:nvPr/>
        </p:nvSpPr>
        <p:spPr>
          <a:xfrm>
            <a:off x="5834709" y="1773908"/>
            <a:ext cx="3301500" cy="1564500"/>
          </a:xfrm>
          <a:prstGeom prst="rect">
            <a:avLst/>
          </a:prstGeom>
          <a:solidFill>
            <a:srgbClr val="45818E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Advertisements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5834709" y="3338319"/>
            <a:ext cx="3301500" cy="1774200"/>
          </a:xfrm>
          <a:prstGeom prst="rect">
            <a:avLst/>
          </a:prstGeom>
          <a:solidFill>
            <a:srgbClr val="0C343D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Shop by Category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5"/>
          <p:cNvSpPr/>
          <p:nvPr/>
        </p:nvSpPr>
        <p:spPr>
          <a:xfrm>
            <a:off x="5834709" y="1165891"/>
            <a:ext cx="3301500" cy="323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🔍 Search...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5"/>
          <p:cNvSpPr/>
          <p:nvPr/>
        </p:nvSpPr>
        <p:spPr>
          <a:xfrm>
            <a:off x="5818266" y="892804"/>
            <a:ext cx="1710300" cy="4219500"/>
          </a:xfrm>
          <a:prstGeom prst="rect">
            <a:avLst/>
          </a:prstGeom>
          <a:solidFill>
            <a:srgbClr val="76A5A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6218170" y="1450253"/>
            <a:ext cx="662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8340" y="2404259"/>
            <a:ext cx="279810" cy="25709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5"/>
          <p:cNvSpPr/>
          <p:nvPr/>
        </p:nvSpPr>
        <p:spPr>
          <a:xfrm>
            <a:off x="5829717" y="902940"/>
            <a:ext cx="1687500" cy="507600"/>
          </a:xfrm>
          <a:prstGeom prst="rect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5"/>
          <p:cNvSpPr txBox="1"/>
          <p:nvPr/>
        </p:nvSpPr>
        <p:spPr>
          <a:xfrm>
            <a:off x="6344788" y="1476095"/>
            <a:ext cx="121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View Map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6218170" y="2394286"/>
            <a:ext cx="121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Your Profile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2" name="Google Shape;162;p25"/>
          <p:cNvSpPr txBox="1"/>
          <p:nvPr/>
        </p:nvSpPr>
        <p:spPr>
          <a:xfrm>
            <a:off x="6344788" y="1922274"/>
            <a:ext cx="121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Stores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38340" y="1937232"/>
            <a:ext cx="279810" cy="257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938350" y="1004074"/>
            <a:ext cx="279810" cy="25709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5"/>
          <p:cNvSpPr txBox="1"/>
          <p:nvPr/>
        </p:nvSpPr>
        <p:spPr>
          <a:xfrm>
            <a:off x="6342146" y="1004074"/>
            <a:ext cx="6627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Home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5"/>
          <p:cNvSpPr txBox="1"/>
          <p:nvPr/>
        </p:nvSpPr>
        <p:spPr>
          <a:xfrm>
            <a:off x="6218170" y="4682243"/>
            <a:ext cx="121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Sign out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7" name="Google Shape;167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38361" y="4715215"/>
            <a:ext cx="279810" cy="257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938361" y="2843163"/>
            <a:ext cx="279810" cy="25709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/>
        </p:nvSpPr>
        <p:spPr>
          <a:xfrm>
            <a:off x="6218170" y="2838297"/>
            <a:ext cx="12198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Make Edits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938340" y="1463675"/>
            <a:ext cx="279810" cy="2570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UI Design</a:t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9525" y="1017725"/>
            <a:ext cx="2149300" cy="38209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77" name="Google Shape;17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3050" y="1017725"/>
            <a:ext cx="2149300" cy="38209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2107200" y="1843800"/>
            <a:ext cx="4929600" cy="14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/>
              <a:t>Any Questions</a:t>
            </a:r>
            <a:r>
              <a:rPr lang="en" sz="6400">
                <a:solidFill>
                  <a:schemeClr val="accent5"/>
                </a:solidFill>
              </a:rPr>
              <a:t>?</a:t>
            </a:r>
            <a:endParaRPr sz="64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288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780900"/>
            <a:ext cx="8520600" cy="41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[1]	“Search Job Salaries,” </a:t>
            </a:r>
            <a:r>
              <a:rPr i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PayScale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01-Jan-2019. [Online]. Available:   https://www.payscale.com/research/US/Job. [Accessed: 17-Apr-2019].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[2]	“Pricing Plans,” </a:t>
            </a:r>
            <a:r>
              <a:rPr i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Firebase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[Online]. Available: https://firebase.google.com/pricing/. [Accessed: 19-Apr-2019].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[3]	M. Spoonauer, “Galaxy S9 and S9 Review,” </a:t>
            </a:r>
            <a:r>
              <a:rPr i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Tom's Guide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25-Feb-2019. [Online]. Available: https://www.tomsguide.com/us/galaxy-s9-s9-plus,review-5198.html. [Accessed: 19-Apr-2019].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[4]	</a:t>
            </a:r>
            <a:r>
              <a:rPr i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Aisle411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[Online]. Available: http://aisle411.com/. [Accessed: 19-Apr-2019].</a:t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457200" lvl="0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[5]	K. Müller, “How crowdsourcing is changing the Waze we drive,” </a:t>
            </a:r>
            <a:r>
              <a:rPr i="1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Technology and Operations Management</a:t>
            </a:r>
            <a:r>
              <a:rPr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[Online]. Available: https://rctom.hbs.org/submission/how-crowdsourcing-is-changing-the-waze-we-drive/. [Accessed: 19-Apr-2019].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5316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781675"/>
            <a:ext cx="85206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 the beginning there was nothing, then there was light.</a:t>
            </a:r>
            <a:endParaRPr sz="1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Now billions of years later, there is </a:t>
            </a:r>
            <a:r>
              <a:rPr i="1" lang="en" sz="20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Smart</a:t>
            </a:r>
            <a:r>
              <a:rPr i="1" lang="en" sz="2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Shopper.</a:t>
            </a:r>
            <a:endParaRPr i="1" sz="2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Here to revolutionize the way you shop!</a:t>
            </a:r>
            <a:endParaRPr b="1" sz="3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7750" y="3236025"/>
            <a:ext cx="1728475" cy="172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Estimations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Estimated Cost of Hardware Products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Smart Phone (Android) - $700 [3]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Estimated Cost of Software Products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Firebase - $25/month (Flame subscription) [2]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rabicPeriod"/>
            </a:pPr>
            <a:r>
              <a:rPr b="1"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Estimated Cost of Personnel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Lead Software Engineer - $100,000/yr [1]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Database Administrator - $75,000 [1]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Testing Engineer - $50,000/yr [1]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QA Engineer - $45,000/yr [1]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AutoNum type="alphaLcPeriod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UX Designer - $43,000/yr [1]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3975"/>
            <a:ext cx="9143999" cy="336716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Get grocery list from user, look through products in the store through a database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Find best-fit-route based off of an algorithm such as Kruskal’s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Authenticate user logins using the database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Display store map to the user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 for each of the products can be modified by the users (crowdsourcing)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Nonfunctional Requirements</a:t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Product requirements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User-Friendly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Offline mode for spotty store connection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Don’t let unauthorized users access database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Organizational requirements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App, interpretation of data on a smartphone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Database in a Google Cloud server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External requirements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Ensure that user’s privacy is respected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○"/>
            </a:pPr>
            <a:r>
              <a:rPr lang="en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Report general app statistics and usage data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239700" y="208425"/>
            <a:ext cx="3000600" cy="6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725" y="726000"/>
            <a:ext cx="5059325" cy="43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Sequence Diagram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6725" y="935425"/>
            <a:ext cx="5105551" cy="4166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 Diagram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 rotWithShape="1">
          <a:blip r:embed="rId3">
            <a:alphaModFix/>
          </a:blip>
          <a:srcRect b="6621" l="15385" r="14424" t="4140"/>
          <a:stretch/>
        </p:blipFill>
        <p:spPr>
          <a:xfrm>
            <a:off x="2888775" y="273213"/>
            <a:ext cx="4970501" cy="459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